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4" r:id="rId2"/>
    <p:sldId id="266" r:id="rId3"/>
    <p:sldId id="268" r:id="rId4"/>
    <p:sldId id="265" r:id="rId5"/>
    <p:sldId id="267" r:id="rId6"/>
    <p:sldId id="269" r:id="rId7"/>
    <p:sldId id="259" r:id="rId8"/>
    <p:sldId id="270" r:id="rId9"/>
    <p:sldId id="271" r:id="rId10"/>
    <p:sldId id="272" r:id="rId11"/>
    <p:sldId id="273" r:id="rId12"/>
    <p:sldId id="263" r:id="rId13"/>
    <p:sldId id="261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2AB"/>
    <a:srgbClr val="4B848A"/>
    <a:srgbClr val="3F6E73"/>
    <a:srgbClr val="F6F5FF"/>
    <a:srgbClr val="EBF3FF"/>
    <a:srgbClr val="DDEAFC"/>
    <a:srgbClr val="E2EEFF"/>
    <a:srgbClr val="16819F"/>
    <a:srgbClr val="0F6C92"/>
    <a:srgbClr val="338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CFBCA3-860F-A346-BC40-42899D98233E}" type="doc">
      <dgm:prSet loTypeId="urn:microsoft.com/office/officeart/2005/8/layout/radial6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C3FD26-09B5-FE43-B5D5-E8D11C78339F}">
      <dgm:prSet phldrT="[Text]"/>
      <dgm:spPr/>
      <dgm:t>
        <a:bodyPr/>
        <a:lstStyle/>
        <a:p>
          <a:r>
            <a:rPr lang="en-US" dirty="0" smtClean="0"/>
            <a:t>mumble</a:t>
          </a:r>
          <a:endParaRPr lang="en-US" dirty="0"/>
        </a:p>
      </dgm:t>
    </dgm:pt>
    <dgm:pt modelId="{54EFC9F5-EF83-A44C-AA76-2642B1C93E4A}" type="parTrans" cxnId="{8139F5DF-F298-D745-B4F0-B2D41EE66412}">
      <dgm:prSet/>
      <dgm:spPr/>
      <dgm:t>
        <a:bodyPr/>
        <a:lstStyle/>
        <a:p>
          <a:endParaRPr lang="en-US"/>
        </a:p>
      </dgm:t>
    </dgm:pt>
    <dgm:pt modelId="{8ECF5773-5C4E-A848-AF7D-0A565E9BAFD6}" type="sibTrans" cxnId="{8139F5DF-F298-D745-B4F0-B2D41EE66412}">
      <dgm:prSet/>
      <dgm:spPr/>
      <dgm:t>
        <a:bodyPr/>
        <a:lstStyle/>
        <a:p>
          <a:endParaRPr lang="en-US"/>
        </a:p>
      </dgm:t>
    </dgm:pt>
    <dgm:pt modelId="{88D8C064-CAD3-154B-88F4-39AA55E17AAE}">
      <dgm:prSet phldrT="[Text]" custT="1"/>
      <dgm:spPr/>
      <dgm:t>
        <a:bodyPr/>
        <a:lstStyle/>
        <a:p>
          <a:r>
            <a:rPr lang="en-US" sz="1800" dirty="0" smtClean="0"/>
            <a:t>Tweets</a:t>
          </a:r>
          <a:endParaRPr lang="en-US" sz="1800" dirty="0"/>
        </a:p>
      </dgm:t>
    </dgm:pt>
    <dgm:pt modelId="{B869D374-4D59-4D4A-ACEC-0A9212C395D3}" type="parTrans" cxnId="{DDA8109E-1F22-614A-886E-4B7DC26D4C88}">
      <dgm:prSet/>
      <dgm:spPr/>
      <dgm:t>
        <a:bodyPr/>
        <a:lstStyle/>
        <a:p>
          <a:endParaRPr lang="en-US"/>
        </a:p>
      </dgm:t>
    </dgm:pt>
    <dgm:pt modelId="{4E5FD990-8BC6-0A46-B334-703DD94DBAAF}" type="sibTrans" cxnId="{DDA8109E-1F22-614A-886E-4B7DC26D4C88}">
      <dgm:prSet/>
      <dgm:spPr/>
      <dgm:t>
        <a:bodyPr/>
        <a:lstStyle/>
        <a:p>
          <a:endParaRPr lang="en-US"/>
        </a:p>
      </dgm:t>
    </dgm:pt>
    <dgm:pt modelId="{1D2F479D-9F33-B94C-9827-E4952E537512}">
      <dgm:prSet phldrT="[Text]" custT="1"/>
      <dgm:spPr/>
      <dgm:t>
        <a:bodyPr/>
        <a:lstStyle/>
        <a:p>
          <a:r>
            <a:rPr lang="en-US" sz="1250" dirty="0" smtClean="0"/>
            <a:t>Anonymous</a:t>
          </a:r>
          <a:endParaRPr lang="en-US" sz="1250" dirty="0"/>
        </a:p>
      </dgm:t>
    </dgm:pt>
    <dgm:pt modelId="{7716452A-D4F9-0C4D-8495-70AF686BD88E}" type="parTrans" cxnId="{BA783F4B-35FD-4847-ACA5-1515A3E24C80}">
      <dgm:prSet/>
      <dgm:spPr/>
      <dgm:t>
        <a:bodyPr/>
        <a:lstStyle/>
        <a:p>
          <a:endParaRPr lang="en-US"/>
        </a:p>
      </dgm:t>
    </dgm:pt>
    <dgm:pt modelId="{61589CE6-E579-1B40-9E9F-1B6AC9B96EE1}" type="sibTrans" cxnId="{BA783F4B-35FD-4847-ACA5-1515A3E24C80}">
      <dgm:prSet/>
      <dgm:spPr/>
      <dgm:t>
        <a:bodyPr/>
        <a:lstStyle/>
        <a:p>
          <a:endParaRPr lang="en-US"/>
        </a:p>
      </dgm:t>
    </dgm:pt>
    <dgm:pt modelId="{9F27A225-5D01-7547-BB5F-3477FEA64EC5}">
      <dgm:prSet phldrT="[Text]" custT="1"/>
      <dgm:spPr/>
      <dgm:t>
        <a:bodyPr/>
        <a:lstStyle/>
        <a:p>
          <a:r>
            <a:rPr lang="en-US" sz="1400" dirty="0" smtClean="0"/>
            <a:t>Proximity</a:t>
          </a:r>
          <a:endParaRPr lang="en-US" sz="1100" dirty="0"/>
        </a:p>
      </dgm:t>
    </dgm:pt>
    <dgm:pt modelId="{DA7DDBF4-200D-7B4A-BFA2-0D5E5EDB1B26}" type="parTrans" cxnId="{8DD5058F-EDEE-B04F-989A-F9693551A376}">
      <dgm:prSet/>
      <dgm:spPr/>
      <dgm:t>
        <a:bodyPr/>
        <a:lstStyle/>
        <a:p>
          <a:endParaRPr lang="en-US"/>
        </a:p>
      </dgm:t>
    </dgm:pt>
    <dgm:pt modelId="{68EBD0E9-816B-9C44-86C6-3EAA15F0D350}" type="sibTrans" cxnId="{8DD5058F-EDEE-B04F-989A-F9693551A376}">
      <dgm:prSet/>
      <dgm:spPr/>
      <dgm:t>
        <a:bodyPr/>
        <a:lstStyle/>
        <a:p>
          <a:endParaRPr lang="en-US"/>
        </a:p>
      </dgm:t>
    </dgm:pt>
    <dgm:pt modelId="{E342A07F-1EA1-2F4A-8256-8FB5EDD771F8}" type="pres">
      <dgm:prSet presAssocID="{5ECFBCA3-860F-A346-BC40-42899D98233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BF0A6DC-2649-AE4F-88B6-7FAC9782540D}" type="pres">
      <dgm:prSet presAssocID="{11C3FD26-09B5-FE43-B5D5-E8D11C78339F}" presName="centerShape" presStyleLbl="node0" presStyleIdx="0" presStyleCnt="1"/>
      <dgm:spPr/>
      <dgm:t>
        <a:bodyPr/>
        <a:lstStyle/>
        <a:p>
          <a:endParaRPr lang="en-US"/>
        </a:p>
      </dgm:t>
    </dgm:pt>
    <dgm:pt modelId="{5AEC146B-4228-1C4F-92AF-79F5F7F39FAB}" type="pres">
      <dgm:prSet presAssocID="{88D8C064-CAD3-154B-88F4-39AA55E17AA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B3474-5C18-FC4A-AC17-2C637C2EDDF7}" type="pres">
      <dgm:prSet presAssocID="{88D8C064-CAD3-154B-88F4-39AA55E17AAE}" presName="dummy" presStyleCnt="0"/>
      <dgm:spPr/>
    </dgm:pt>
    <dgm:pt modelId="{7B7A0038-455B-9C48-B0E4-2F6BE6FADC36}" type="pres">
      <dgm:prSet presAssocID="{4E5FD990-8BC6-0A46-B334-703DD94DBAAF}" presName="sibTrans" presStyleLbl="sibTrans2D1" presStyleIdx="0" presStyleCnt="3"/>
      <dgm:spPr/>
    </dgm:pt>
    <dgm:pt modelId="{2FDE94F7-2871-374A-94F1-5B18C3BBAD6C}" type="pres">
      <dgm:prSet presAssocID="{1D2F479D-9F33-B94C-9827-E4952E537512}" presName="node" presStyleLbl="node1" presStyleIdx="1" presStyleCnt="3" custScaleX="110017" custScaleY="1068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C5F54-2C48-8740-B407-D2BDA04C1626}" type="pres">
      <dgm:prSet presAssocID="{1D2F479D-9F33-B94C-9827-E4952E537512}" presName="dummy" presStyleCnt="0"/>
      <dgm:spPr/>
    </dgm:pt>
    <dgm:pt modelId="{8AFFF952-ADC5-C443-AA40-50B133D8673A}" type="pres">
      <dgm:prSet presAssocID="{61589CE6-E579-1B40-9E9F-1B6AC9B96EE1}" presName="sibTrans" presStyleLbl="sibTrans2D1" presStyleIdx="1" presStyleCnt="3"/>
      <dgm:spPr/>
    </dgm:pt>
    <dgm:pt modelId="{ED6AAFB6-1D78-DC41-9DCF-2C06872DA487}" type="pres">
      <dgm:prSet presAssocID="{9F27A225-5D01-7547-BB5F-3477FEA64EC5}" presName="node" presStyleLbl="node1" presStyleIdx="2" presStyleCnt="3">
        <dgm:presLayoutVars>
          <dgm:bulletEnabled val="1"/>
        </dgm:presLayoutVars>
      </dgm:prSet>
      <dgm:spPr/>
    </dgm:pt>
    <dgm:pt modelId="{3604C2E4-A3DC-9648-84C2-BBC717FFA2D7}" type="pres">
      <dgm:prSet presAssocID="{9F27A225-5D01-7547-BB5F-3477FEA64EC5}" presName="dummy" presStyleCnt="0"/>
      <dgm:spPr/>
    </dgm:pt>
    <dgm:pt modelId="{348872D4-7942-A947-B548-012000F4DB79}" type="pres">
      <dgm:prSet presAssocID="{68EBD0E9-816B-9C44-86C6-3EAA15F0D350}" presName="sibTrans" presStyleLbl="sibTrans2D1" presStyleIdx="2" presStyleCnt="3"/>
      <dgm:spPr/>
    </dgm:pt>
  </dgm:ptLst>
  <dgm:cxnLst>
    <dgm:cxn modelId="{03DE62EE-9401-E94B-B86D-438F25AE1287}" type="presOf" srcId="{61589CE6-E579-1B40-9E9F-1B6AC9B96EE1}" destId="{8AFFF952-ADC5-C443-AA40-50B133D8673A}" srcOrd="0" destOrd="0" presId="urn:microsoft.com/office/officeart/2005/8/layout/radial6"/>
    <dgm:cxn modelId="{8139F5DF-F298-D745-B4F0-B2D41EE66412}" srcId="{5ECFBCA3-860F-A346-BC40-42899D98233E}" destId="{11C3FD26-09B5-FE43-B5D5-E8D11C78339F}" srcOrd="0" destOrd="0" parTransId="{54EFC9F5-EF83-A44C-AA76-2642B1C93E4A}" sibTransId="{8ECF5773-5C4E-A848-AF7D-0A565E9BAFD6}"/>
    <dgm:cxn modelId="{8F9258B6-51D1-0845-BD12-C4714C421866}" type="presOf" srcId="{9F27A225-5D01-7547-BB5F-3477FEA64EC5}" destId="{ED6AAFB6-1D78-DC41-9DCF-2C06872DA487}" srcOrd="0" destOrd="0" presId="urn:microsoft.com/office/officeart/2005/8/layout/radial6"/>
    <dgm:cxn modelId="{1508E831-4038-AC4E-8AAF-A0297049A65F}" type="presOf" srcId="{1D2F479D-9F33-B94C-9827-E4952E537512}" destId="{2FDE94F7-2871-374A-94F1-5B18C3BBAD6C}" srcOrd="0" destOrd="0" presId="urn:microsoft.com/office/officeart/2005/8/layout/radial6"/>
    <dgm:cxn modelId="{5B50775F-6ED4-BD41-9997-C47584D01582}" type="presOf" srcId="{5ECFBCA3-860F-A346-BC40-42899D98233E}" destId="{E342A07F-1EA1-2F4A-8256-8FB5EDD771F8}" srcOrd="0" destOrd="0" presId="urn:microsoft.com/office/officeart/2005/8/layout/radial6"/>
    <dgm:cxn modelId="{BA783F4B-35FD-4847-ACA5-1515A3E24C80}" srcId="{11C3FD26-09B5-FE43-B5D5-E8D11C78339F}" destId="{1D2F479D-9F33-B94C-9827-E4952E537512}" srcOrd="1" destOrd="0" parTransId="{7716452A-D4F9-0C4D-8495-70AF686BD88E}" sibTransId="{61589CE6-E579-1B40-9E9F-1B6AC9B96EE1}"/>
    <dgm:cxn modelId="{DDA8109E-1F22-614A-886E-4B7DC26D4C88}" srcId="{11C3FD26-09B5-FE43-B5D5-E8D11C78339F}" destId="{88D8C064-CAD3-154B-88F4-39AA55E17AAE}" srcOrd="0" destOrd="0" parTransId="{B869D374-4D59-4D4A-ACEC-0A9212C395D3}" sibTransId="{4E5FD990-8BC6-0A46-B334-703DD94DBAAF}"/>
    <dgm:cxn modelId="{EFBA7200-C44C-254B-A552-4B748811259C}" type="presOf" srcId="{88D8C064-CAD3-154B-88F4-39AA55E17AAE}" destId="{5AEC146B-4228-1C4F-92AF-79F5F7F39FAB}" srcOrd="0" destOrd="0" presId="urn:microsoft.com/office/officeart/2005/8/layout/radial6"/>
    <dgm:cxn modelId="{8BF0E1C6-C55C-624A-A28B-BA6AF4BA2D35}" type="presOf" srcId="{68EBD0E9-816B-9C44-86C6-3EAA15F0D350}" destId="{348872D4-7942-A947-B548-012000F4DB79}" srcOrd="0" destOrd="0" presId="urn:microsoft.com/office/officeart/2005/8/layout/radial6"/>
    <dgm:cxn modelId="{8DD5058F-EDEE-B04F-989A-F9693551A376}" srcId="{11C3FD26-09B5-FE43-B5D5-E8D11C78339F}" destId="{9F27A225-5D01-7547-BB5F-3477FEA64EC5}" srcOrd="2" destOrd="0" parTransId="{DA7DDBF4-200D-7B4A-BFA2-0D5E5EDB1B26}" sibTransId="{68EBD0E9-816B-9C44-86C6-3EAA15F0D350}"/>
    <dgm:cxn modelId="{24E2039A-6CAB-414D-A28C-1F79BAC7909E}" type="presOf" srcId="{4E5FD990-8BC6-0A46-B334-703DD94DBAAF}" destId="{7B7A0038-455B-9C48-B0E4-2F6BE6FADC36}" srcOrd="0" destOrd="0" presId="urn:microsoft.com/office/officeart/2005/8/layout/radial6"/>
    <dgm:cxn modelId="{D56FD503-E574-1C46-BFB6-78765BBF6F8D}" type="presOf" srcId="{11C3FD26-09B5-FE43-B5D5-E8D11C78339F}" destId="{EBF0A6DC-2649-AE4F-88B6-7FAC9782540D}" srcOrd="0" destOrd="0" presId="urn:microsoft.com/office/officeart/2005/8/layout/radial6"/>
    <dgm:cxn modelId="{4745B713-1E7D-AD40-8CEC-AA63DFA5FA82}" type="presParOf" srcId="{E342A07F-1EA1-2F4A-8256-8FB5EDD771F8}" destId="{EBF0A6DC-2649-AE4F-88B6-7FAC9782540D}" srcOrd="0" destOrd="0" presId="urn:microsoft.com/office/officeart/2005/8/layout/radial6"/>
    <dgm:cxn modelId="{75E73BFA-5869-E74E-BA23-0140B3107EBF}" type="presParOf" srcId="{E342A07F-1EA1-2F4A-8256-8FB5EDD771F8}" destId="{5AEC146B-4228-1C4F-92AF-79F5F7F39FAB}" srcOrd="1" destOrd="0" presId="urn:microsoft.com/office/officeart/2005/8/layout/radial6"/>
    <dgm:cxn modelId="{F2A607C1-4ABA-B546-8B11-026064F82F38}" type="presParOf" srcId="{E342A07F-1EA1-2F4A-8256-8FB5EDD771F8}" destId="{2F9B3474-5C18-FC4A-AC17-2C637C2EDDF7}" srcOrd="2" destOrd="0" presId="urn:microsoft.com/office/officeart/2005/8/layout/radial6"/>
    <dgm:cxn modelId="{2A185D80-517C-3A41-B9E1-FEA916472D9C}" type="presParOf" srcId="{E342A07F-1EA1-2F4A-8256-8FB5EDD771F8}" destId="{7B7A0038-455B-9C48-B0E4-2F6BE6FADC36}" srcOrd="3" destOrd="0" presId="urn:microsoft.com/office/officeart/2005/8/layout/radial6"/>
    <dgm:cxn modelId="{672784C7-E684-ED49-8E75-FE6581A2B55D}" type="presParOf" srcId="{E342A07F-1EA1-2F4A-8256-8FB5EDD771F8}" destId="{2FDE94F7-2871-374A-94F1-5B18C3BBAD6C}" srcOrd="4" destOrd="0" presId="urn:microsoft.com/office/officeart/2005/8/layout/radial6"/>
    <dgm:cxn modelId="{07B2A9FD-30BF-594B-AE04-B693E3422DD9}" type="presParOf" srcId="{E342A07F-1EA1-2F4A-8256-8FB5EDD771F8}" destId="{23EC5F54-2C48-8740-B407-D2BDA04C1626}" srcOrd="5" destOrd="0" presId="urn:microsoft.com/office/officeart/2005/8/layout/radial6"/>
    <dgm:cxn modelId="{B59EF1F0-A6C2-2E4B-92E9-07C02DEB81FD}" type="presParOf" srcId="{E342A07F-1EA1-2F4A-8256-8FB5EDD771F8}" destId="{8AFFF952-ADC5-C443-AA40-50B133D8673A}" srcOrd="6" destOrd="0" presId="urn:microsoft.com/office/officeart/2005/8/layout/radial6"/>
    <dgm:cxn modelId="{DD726E71-1E8D-0746-A442-7C16A737C2BD}" type="presParOf" srcId="{E342A07F-1EA1-2F4A-8256-8FB5EDD771F8}" destId="{ED6AAFB6-1D78-DC41-9DCF-2C06872DA487}" srcOrd="7" destOrd="0" presId="urn:microsoft.com/office/officeart/2005/8/layout/radial6"/>
    <dgm:cxn modelId="{6655AD3D-2029-B742-AEBB-72B5859FF85E}" type="presParOf" srcId="{E342A07F-1EA1-2F4A-8256-8FB5EDD771F8}" destId="{3604C2E4-A3DC-9648-84C2-BBC717FFA2D7}" srcOrd="8" destOrd="0" presId="urn:microsoft.com/office/officeart/2005/8/layout/radial6"/>
    <dgm:cxn modelId="{5CC55657-BB4B-D34C-9CC9-D84FFB0B23AD}" type="presParOf" srcId="{E342A07F-1EA1-2F4A-8256-8FB5EDD771F8}" destId="{348872D4-7942-A947-B548-012000F4DB7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872D4-7942-A947-B548-012000F4DB79}">
      <dsp:nvSpPr>
        <dsp:cNvPr id="0" name=""/>
        <dsp:cNvSpPr/>
      </dsp:nvSpPr>
      <dsp:spPr>
        <a:xfrm>
          <a:off x="1615383" y="545058"/>
          <a:ext cx="3626542" cy="3626542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FFF952-ADC5-C443-AA40-50B133D8673A}">
      <dsp:nvSpPr>
        <dsp:cNvPr id="0" name=""/>
        <dsp:cNvSpPr/>
      </dsp:nvSpPr>
      <dsp:spPr>
        <a:xfrm>
          <a:off x="1615383" y="545058"/>
          <a:ext cx="3626542" cy="3626542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A0038-455B-9C48-B0E4-2F6BE6FADC36}">
      <dsp:nvSpPr>
        <dsp:cNvPr id="0" name=""/>
        <dsp:cNvSpPr/>
      </dsp:nvSpPr>
      <dsp:spPr>
        <a:xfrm>
          <a:off x="1615383" y="545058"/>
          <a:ext cx="3626542" cy="3626542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F0A6DC-2649-AE4F-88B6-7FAC9782540D}">
      <dsp:nvSpPr>
        <dsp:cNvPr id="0" name=""/>
        <dsp:cNvSpPr/>
      </dsp:nvSpPr>
      <dsp:spPr>
        <a:xfrm>
          <a:off x="2593720" y="1523396"/>
          <a:ext cx="1669868" cy="16698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mumble</a:t>
          </a:r>
          <a:endParaRPr lang="en-US" sz="2400" kern="1200" dirty="0"/>
        </a:p>
      </dsp:txBody>
      <dsp:txXfrm>
        <a:off x="2838267" y="1767943"/>
        <a:ext cx="1180774" cy="1180774"/>
      </dsp:txXfrm>
    </dsp:sp>
    <dsp:sp modelId="{5AEC146B-4228-1C4F-92AF-79F5F7F39FAB}">
      <dsp:nvSpPr>
        <dsp:cNvPr id="0" name=""/>
        <dsp:cNvSpPr/>
      </dsp:nvSpPr>
      <dsp:spPr>
        <a:xfrm>
          <a:off x="2844200" y="2685"/>
          <a:ext cx="1168907" cy="1168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Tweets</a:t>
          </a:r>
          <a:endParaRPr lang="en-US" sz="1800" kern="1200" dirty="0"/>
        </a:p>
      </dsp:txBody>
      <dsp:txXfrm>
        <a:off x="3015382" y="173867"/>
        <a:ext cx="826543" cy="826543"/>
      </dsp:txXfrm>
    </dsp:sp>
    <dsp:sp modelId="{2FDE94F7-2871-374A-94F1-5B18C3BBAD6C}">
      <dsp:nvSpPr>
        <dsp:cNvPr id="0" name=""/>
        <dsp:cNvSpPr/>
      </dsp:nvSpPr>
      <dsp:spPr>
        <a:xfrm>
          <a:off x="4319552" y="2619220"/>
          <a:ext cx="1285997" cy="124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50" kern="1200" dirty="0" smtClean="0"/>
            <a:t>Anonymous</a:t>
          </a:r>
          <a:endParaRPr lang="en-US" sz="1250" kern="1200" dirty="0"/>
        </a:p>
      </dsp:txBody>
      <dsp:txXfrm>
        <a:off x="4507882" y="2802192"/>
        <a:ext cx="909337" cy="883466"/>
      </dsp:txXfrm>
    </dsp:sp>
    <dsp:sp modelId="{ED6AAFB6-1D78-DC41-9DCF-2C06872DA487}">
      <dsp:nvSpPr>
        <dsp:cNvPr id="0" name=""/>
        <dsp:cNvSpPr/>
      </dsp:nvSpPr>
      <dsp:spPr>
        <a:xfrm>
          <a:off x="1310304" y="2659471"/>
          <a:ext cx="1168907" cy="1168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Proximity</a:t>
          </a:r>
          <a:endParaRPr lang="en-US" sz="1100" kern="1200" dirty="0"/>
        </a:p>
      </dsp:txBody>
      <dsp:txXfrm>
        <a:off x="1481486" y="2830653"/>
        <a:ext cx="826543" cy="826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8F0F1-0EF5-4E47-8525-3A28B315B0FF}" type="datetimeFigureOut">
              <a:rPr lang="en-US" smtClean="0"/>
              <a:t>17/10/2014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A857-8B3D-544B-AB47-8133273E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18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Tweets</a:t>
            </a:r>
          </a:p>
          <a:p>
            <a:pPr lvl="1"/>
            <a:r>
              <a:rPr lang="en-US" dirty="0" smtClean="0"/>
              <a:t>Slide on each</a:t>
            </a:r>
          </a:p>
          <a:p>
            <a:pPr lvl="1"/>
            <a:r>
              <a:rPr lang="en-US" dirty="0" smtClean="0"/>
              <a:t>Graph on each</a:t>
            </a:r>
          </a:p>
          <a:p>
            <a:pPr lvl="1"/>
            <a:r>
              <a:rPr lang="en-US" dirty="0" smtClean="0"/>
              <a:t>Popularity</a:t>
            </a:r>
          </a:p>
          <a:p>
            <a:pPr lvl="1"/>
            <a:r>
              <a:rPr lang="en-US" dirty="0" smtClean="0"/>
              <a:t>Market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3A857-8B3D-544B-AB47-8133273E6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7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</a:t>
            </a:r>
          </a:p>
          <a:p>
            <a:pPr lvl="1"/>
            <a:r>
              <a:rPr lang="en-US" dirty="0" smtClean="0"/>
              <a:t>Why people don</a:t>
            </a:r>
            <a:r>
              <a:rPr lang="fr-FR" dirty="0" smtClean="0"/>
              <a:t>’</a:t>
            </a:r>
            <a:r>
              <a:rPr lang="en-US" dirty="0" smtClean="0"/>
              <a:t>t want to use their name</a:t>
            </a:r>
          </a:p>
          <a:p>
            <a:pPr lvl="1"/>
            <a:r>
              <a:rPr lang="en-US" dirty="0" smtClean="0"/>
              <a:t>Why its growing</a:t>
            </a:r>
          </a:p>
          <a:p>
            <a:pPr lvl="1"/>
            <a:r>
              <a:rPr lang="en-US" dirty="0" smtClean="0"/>
              <a:t>India, South America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3A857-8B3D-544B-AB47-8133273E6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Why Location?</a:t>
            </a:r>
          </a:p>
          <a:p>
            <a:pPr lvl="1"/>
            <a:r>
              <a:rPr lang="en-US" dirty="0" smtClean="0"/>
              <a:t>Location, Location, Location</a:t>
            </a:r>
          </a:p>
          <a:p>
            <a:pPr lvl="1"/>
            <a:r>
              <a:rPr lang="en-US" dirty="0" smtClean="0"/>
              <a:t>Find out their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3A857-8B3D-544B-AB47-8133273E6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9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115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17/10/2014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38894" y="6316821"/>
            <a:ext cx="2847975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Dare To Be Different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8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4629" y="6356350"/>
            <a:ext cx="99469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914400"/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914400"/>
              <a:t>17/10/2014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914400"/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ußzeilenplatzhalter 4"/>
          <p:cNvSpPr txBox="1">
            <a:spLocks/>
          </p:cNvSpPr>
          <p:nvPr userDrawn="1"/>
        </p:nvSpPr>
        <p:spPr>
          <a:xfrm>
            <a:off x="457200" y="6472943"/>
            <a:ext cx="7344190" cy="21762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="1" dirty="0" smtClean="0">
                <a:solidFill>
                  <a:prstClr val="black">
                    <a:tint val="75000"/>
                  </a:prstClr>
                </a:solidFill>
              </a:rPr>
              <a:t>STRICTLY CONFIDENTIAL: </a:t>
            </a:r>
            <a:r>
              <a:rPr lang="en-GB" sz="800" b="1" baseline="0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GB" sz="800" cap="small" dirty="0" smtClean="0">
                <a:solidFill>
                  <a:prstClr val="black">
                    <a:tint val="75000"/>
                  </a:prstClr>
                </a:solidFill>
              </a:rPr>
              <a:t>THIS COPYRIGHTED DOCUMENT IS THE PROPERTY </a:t>
            </a:r>
            <a:r>
              <a:rPr lang="en-GB" sz="800" cap="small" dirty="0" smtClean="0">
                <a:solidFill>
                  <a:prstClr val="black">
                    <a:tint val="75000"/>
                  </a:prstClr>
                </a:solidFill>
              </a:rPr>
              <a:t>MUMBLE</a:t>
            </a:r>
            <a:r>
              <a:rPr lang="en-GB" sz="800" cap="small" baseline="0" dirty="0" smtClean="0">
                <a:solidFill>
                  <a:prstClr val="black">
                    <a:tint val="75000"/>
                  </a:prstClr>
                </a:solidFill>
              </a:rPr>
              <a:t> LIMITED </a:t>
            </a:r>
            <a:r>
              <a:rPr lang="en-GB" sz="800" cap="small" baseline="0" dirty="0" smtClean="0">
                <a:solidFill>
                  <a:prstClr val="black">
                    <a:tint val="75000"/>
                  </a:prstClr>
                </a:solidFill>
              </a:rPr>
              <a:t>AND </a:t>
            </a:r>
            <a:r>
              <a:rPr lang="en-GB" sz="800" cap="small" dirty="0" smtClean="0">
                <a:solidFill>
                  <a:prstClr val="black">
                    <a:tint val="75000"/>
                  </a:prstClr>
                </a:solidFill>
              </a:rPr>
              <a:t>MAY NOT BE COPIED OR </a:t>
            </a:r>
            <a:r>
              <a:rPr lang="en-GB" sz="800" cap="small" dirty="0" smtClean="0">
                <a:solidFill>
                  <a:prstClr val="black">
                    <a:tint val="75000"/>
                  </a:prstClr>
                </a:solidFill>
              </a:rPr>
              <a:t>DISCLOSED</a:t>
            </a:r>
            <a:endParaRPr lang="en-GB" sz="10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512.png"/>
          <p:cNvPicPr>
            <a:picLocks noChangeAspect="1"/>
          </p:cNvPicPr>
          <p:nvPr userDrawn="1"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3729" r="17356" b="29334"/>
          <a:stretch/>
        </p:blipFill>
        <p:spPr>
          <a:xfrm>
            <a:off x="7788327" y="6148442"/>
            <a:ext cx="1088946" cy="73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53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84323"/>
            <a:ext cx="6783601" cy="12192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 smtClean="0"/>
              <a:t>Prepared for: </a:t>
            </a:r>
            <a:r>
              <a:rPr lang="en-US" sz="1800" dirty="0" err="1" smtClean="0"/>
              <a:t>Amnon</a:t>
            </a:r>
            <a:r>
              <a:rPr lang="en-US" sz="1800" dirty="0" smtClean="0"/>
              <a:t> Bar-</a:t>
            </a:r>
            <a:r>
              <a:rPr lang="en-US" sz="1800" dirty="0" err="1" smtClean="0"/>
              <a:t>Tur</a:t>
            </a:r>
            <a:endParaRPr lang="en-US" sz="1800" dirty="0" smtClean="0"/>
          </a:p>
          <a:p>
            <a:pPr algn="l">
              <a:lnSpc>
                <a:spcPct val="150000"/>
              </a:lnSpc>
            </a:pPr>
            <a:r>
              <a:rPr lang="en-US" sz="1800" dirty="0" smtClean="0"/>
              <a:t>Date: 18/10/14</a:t>
            </a: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95095" y="624900"/>
            <a:ext cx="6783601" cy="4267200"/>
          </a:xfrm>
        </p:spPr>
        <p:txBody>
          <a:bodyPr/>
          <a:lstStyle/>
          <a:p>
            <a:r>
              <a:rPr lang="en-US" sz="5400" dirty="0" smtClean="0"/>
              <a:t>Investor Presentation</a:t>
            </a:r>
            <a:endParaRPr lang="en-US" sz="5400" dirty="0"/>
          </a:p>
        </p:txBody>
      </p:sp>
      <p:pic>
        <p:nvPicPr>
          <p:cNvPr id="12" name="Picture 11" descr=" 513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29584" r="15707" b="23441"/>
          <a:stretch/>
        </p:blipFill>
        <p:spPr>
          <a:xfrm>
            <a:off x="2559976" y="719074"/>
            <a:ext cx="4024048" cy="2845709"/>
          </a:xfrm>
          <a:prstGeom prst="roundRect">
            <a:avLst>
              <a:gd name="adj" fmla="val 8594"/>
            </a:avLst>
          </a:prstGeom>
          <a:solidFill>
            <a:srgbClr val="53C5D3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98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eeds about to po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7" y="1361655"/>
            <a:ext cx="2741202" cy="4865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26233" y="1493107"/>
            <a:ext cx="5045266" cy="4841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330" dirty="0" smtClean="0"/>
              <a:t>Users can </a:t>
            </a:r>
            <a:r>
              <a:rPr lang="en-US" sz="2330" b="1" dirty="0" smtClean="0"/>
              <a:t>post</a:t>
            </a:r>
            <a:r>
              <a:rPr lang="en-US" sz="2330" dirty="0" smtClean="0"/>
              <a:t> mumbles using the “+” button</a:t>
            </a:r>
          </a:p>
          <a:p>
            <a:r>
              <a:rPr lang="en-US" sz="2330" dirty="0"/>
              <a:t>m</a:t>
            </a:r>
            <a:r>
              <a:rPr lang="en-US" sz="2330" dirty="0" smtClean="0"/>
              <a:t>umbles are </a:t>
            </a:r>
            <a:r>
              <a:rPr lang="en-US" sz="2330" b="1" dirty="0" smtClean="0"/>
              <a:t>limited </a:t>
            </a:r>
            <a:r>
              <a:rPr lang="en-US" sz="2330" dirty="0" smtClean="0"/>
              <a:t>to 150 characters</a:t>
            </a:r>
          </a:p>
          <a:p>
            <a:r>
              <a:rPr lang="en-US" sz="2330" dirty="0" err="1"/>
              <a:t>m</a:t>
            </a:r>
            <a:r>
              <a:rPr lang="en-US" sz="2330" dirty="0" err="1" smtClean="0"/>
              <a:t>umblers</a:t>
            </a:r>
            <a:r>
              <a:rPr lang="en-US" sz="2330" dirty="0" smtClean="0"/>
              <a:t> are </a:t>
            </a:r>
            <a:r>
              <a:rPr lang="en-US" sz="2330" b="1" dirty="0" smtClean="0"/>
              <a:t>warned</a:t>
            </a:r>
            <a:r>
              <a:rPr lang="en-US" sz="2330" dirty="0" smtClean="0"/>
              <a:t> that mumbles must abide to strict guidelines and rules</a:t>
            </a:r>
          </a:p>
          <a:p>
            <a:r>
              <a:rPr lang="en-US" sz="2330" dirty="0"/>
              <a:t>m</a:t>
            </a:r>
            <a:r>
              <a:rPr lang="en-US" sz="2330" dirty="0" smtClean="0"/>
              <a:t>umbles are </a:t>
            </a:r>
            <a:r>
              <a:rPr lang="en-US" sz="2330" b="1" dirty="0" smtClean="0"/>
              <a:t>monitored</a:t>
            </a:r>
            <a:r>
              <a:rPr lang="en-US" sz="2330" dirty="0" smtClean="0"/>
              <a:t> by the content team 24/7</a:t>
            </a:r>
          </a:p>
          <a:p>
            <a:r>
              <a:rPr lang="en-US" sz="2330" dirty="0" smtClean="0"/>
              <a:t>Location is automatically </a:t>
            </a:r>
            <a:r>
              <a:rPr lang="en-US" sz="2330" b="1" dirty="0" smtClean="0"/>
              <a:t>sourced</a:t>
            </a:r>
            <a:r>
              <a:rPr lang="en-US" sz="2330" dirty="0" smtClean="0"/>
              <a:t>, users then find the landmark closest to them</a:t>
            </a:r>
            <a:endParaRPr lang="en-US" sz="233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4908" y="1346356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94908" y="623276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94908" y="192773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371588" y="1255961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94908" y="2628603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94908" y="3329469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94908" y="4030335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94908" y="4731201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94908" y="543206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94908" y="6132932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365998" y="1237093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54899" y="1237093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401050" y="1255961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6938" y="1362004"/>
            <a:ext cx="92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Tweet</a:t>
            </a:r>
            <a:endParaRPr lang="en-US" sz="2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794" y="1362004"/>
            <a:ext cx="1687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Anonymous</a:t>
            </a:r>
            <a:endParaRPr lang="en-US" sz="2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1404" y="1376914"/>
            <a:ext cx="1271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Proximity</a:t>
            </a:r>
            <a:endParaRPr lang="en-US" sz="20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2834" y="1391864"/>
            <a:ext cx="1563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Operations</a:t>
            </a:r>
            <a:endParaRPr lang="en-US" sz="2000" dirty="0"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8656776" y="1237093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7626" y="2095785"/>
            <a:ext cx="1022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+mj-lt"/>
              </a:rPr>
              <a:t>Yik</a:t>
            </a:r>
            <a:r>
              <a:rPr lang="en-US" sz="2000" dirty="0" smtClean="0">
                <a:latin typeface="+mj-lt"/>
              </a:rPr>
              <a:t> Yak</a:t>
            </a:r>
            <a:endParaRPr lang="en-US" sz="2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7626" y="2814266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Secrets</a:t>
            </a:r>
            <a:endParaRPr lang="en-US" sz="20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7626" y="347011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Whisper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32756" y="1973634"/>
            <a:ext cx="22540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US Only</a:t>
            </a:r>
          </a:p>
          <a:p>
            <a:pPr algn="ctr"/>
            <a:r>
              <a:rPr lang="en-US" sz="1600" dirty="0" smtClean="0"/>
              <a:t>150 Universities</a:t>
            </a:r>
            <a:endParaRPr lang="en-US" sz="1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35" y="1988894"/>
            <a:ext cx="586162" cy="586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9" y="1988894"/>
            <a:ext cx="586162" cy="586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91" y="1988894"/>
            <a:ext cx="586162" cy="5861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42" y="2715920"/>
            <a:ext cx="525949" cy="5259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98" y="2710826"/>
            <a:ext cx="525949" cy="52594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9" y="2650613"/>
            <a:ext cx="586162" cy="58616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27837" y="4219194"/>
            <a:ext cx="962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+mj-lt"/>
              </a:rPr>
              <a:t>Cloaq</a:t>
            </a:r>
            <a:endParaRPr lang="en-US" sz="2000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35" y="4049546"/>
            <a:ext cx="586162" cy="5861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9" y="4145039"/>
            <a:ext cx="586162" cy="5861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89" y="3389175"/>
            <a:ext cx="586162" cy="586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42" y="3413331"/>
            <a:ext cx="525949" cy="52594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407635" y="2808916"/>
            <a:ext cx="225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US, Europe</a:t>
            </a:r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98" y="3449388"/>
            <a:ext cx="525949" cy="52594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98" y="4093355"/>
            <a:ext cx="525949" cy="52594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5515" y="5549656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Twitter</a:t>
            </a:r>
            <a:endParaRPr lang="en-US" sz="2000" dirty="0">
              <a:latin typeface="+mj-lt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96" y="5549656"/>
            <a:ext cx="525949" cy="5259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35" y="5503598"/>
            <a:ext cx="586162" cy="5861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98" y="5549656"/>
            <a:ext cx="525949" cy="52594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55706" y="4891183"/>
            <a:ext cx="158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+mj-lt"/>
              </a:rPr>
              <a:t>FourSquare</a:t>
            </a:r>
            <a:endParaRPr lang="en-US" sz="2000" dirty="0">
              <a:latin typeface="+mj-l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35" y="4776572"/>
            <a:ext cx="586162" cy="5861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91" y="4774766"/>
            <a:ext cx="586162" cy="5861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96" y="4834979"/>
            <a:ext cx="525949" cy="52594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32756" y="3494284"/>
            <a:ext cx="225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US, Europe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6401050" y="4165742"/>
            <a:ext cx="225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US Only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6432756" y="4891183"/>
            <a:ext cx="225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Global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2756" y="5617316"/>
            <a:ext cx="225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Global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38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93142"/>
            <a:ext cx="8229600" cy="712563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2400" dirty="0" smtClean="0"/>
              <a:t>“5% of 17-26 year olds use </a:t>
            </a:r>
            <a:r>
              <a:rPr lang="en-US" sz="2400" dirty="0" err="1"/>
              <a:t>Y</a:t>
            </a:r>
            <a:r>
              <a:rPr lang="en-US" sz="2400" dirty="0" err="1" smtClean="0"/>
              <a:t>ik</a:t>
            </a:r>
            <a:r>
              <a:rPr lang="en-US" sz="2400" dirty="0" smtClean="0"/>
              <a:t> Yak every day” </a:t>
            </a:r>
          </a:p>
          <a:p>
            <a:pPr marL="457200" lvl="1" indent="0" algn="ctr">
              <a:buNone/>
            </a:pPr>
            <a:r>
              <a:rPr lang="en-US" sz="2400" dirty="0" smtClean="0"/>
              <a:t>(MacAfee)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22" y="2592741"/>
            <a:ext cx="2021493" cy="2021493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3544" y="2005388"/>
            <a:ext cx="6230573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Name</a:t>
            </a:r>
            <a:r>
              <a:rPr lang="en-US" sz="2800" dirty="0" smtClean="0">
                <a:latin typeface="+mj-lt"/>
              </a:rPr>
              <a:t>: </a:t>
            </a:r>
            <a:r>
              <a:rPr lang="en-US" sz="2800" dirty="0" err="1" smtClean="0">
                <a:latin typeface="+mj-lt"/>
              </a:rPr>
              <a:t>Yik</a:t>
            </a:r>
            <a:r>
              <a:rPr lang="en-US" sz="2800" dirty="0" smtClean="0">
                <a:latin typeface="+mj-lt"/>
              </a:rPr>
              <a:t> Yak</a:t>
            </a:r>
          </a:p>
          <a:p>
            <a:r>
              <a:rPr lang="en-US" sz="2800" b="1" dirty="0" smtClean="0">
                <a:latin typeface="+mj-lt"/>
              </a:rPr>
              <a:t>Founded</a:t>
            </a:r>
            <a:r>
              <a:rPr lang="en-US" sz="2800" dirty="0" smtClean="0">
                <a:latin typeface="+mj-lt"/>
              </a:rPr>
              <a:t>: Nov 2013</a:t>
            </a:r>
          </a:p>
          <a:p>
            <a:r>
              <a:rPr lang="en-US" sz="2800" b="1" dirty="0" smtClean="0">
                <a:latin typeface="+mj-lt"/>
              </a:rPr>
              <a:t>Launched</a:t>
            </a:r>
            <a:r>
              <a:rPr lang="en-US" sz="2800" dirty="0" smtClean="0">
                <a:latin typeface="+mj-lt"/>
              </a:rPr>
              <a:t>: April 2014</a:t>
            </a:r>
          </a:p>
          <a:p>
            <a:r>
              <a:rPr lang="en-US" sz="2800" b="1" dirty="0" smtClean="0">
                <a:latin typeface="+mj-lt"/>
              </a:rPr>
              <a:t>HQ: </a:t>
            </a:r>
            <a:r>
              <a:rPr lang="en-US" sz="2800" dirty="0" smtClean="0">
                <a:latin typeface="+mj-lt"/>
              </a:rPr>
              <a:t>Atlanta</a:t>
            </a:r>
          </a:p>
          <a:p>
            <a:r>
              <a:rPr lang="en-US" sz="2800" b="1" dirty="0" smtClean="0">
                <a:latin typeface="+mj-lt"/>
              </a:rPr>
              <a:t>Operating in: </a:t>
            </a:r>
            <a:r>
              <a:rPr lang="en-US" sz="2800" dirty="0" smtClean="0">
                <a:latin typeface="+mj-lt"/>
              </a:rPr>
              <a:t>US Only</a:t>
            </a:r>
          </a:p>
          <a:p>
            <a:r>
              <a:rPr lang="en-US" sz="2800" b="1" dirty="0" smtClean="0">
                <a:latin typeface="+mj-lt"/>
              </a:rPr>
              <a:t>Employees: </a:t>
            </a:r>
            <a:r>
              <a:rPr lang="en-US" sz="2800" dirty="0" smtClean="0">
                <a:latin typeface="+mj-lt"/>
              </a:rPr>
              <a:t>15</a:t>
            </a:r>
          </a:p>
          <a:p>
            <a:r>
              <a:rPr lang="en-US" sz="2800" b="1" dirty="0" smtClean="0">
                <a:latin typeface="+mj-lt"/>
              </a:rPr>
              <a:t>Funding $15m </a:t>
            </a:r>
            <a:r>
              <a:rPr lang="en-US" dirty="0" smtClean="0">
                <a:latin typeface="+mj-lt"/>
              </a:rPr>
              <a:t>(Azure CP, Tim Draper)</a:t>
            </a:r>
          </a:p>
          <a:p>
            <a:endParaRPr lang="en-US" sz="28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8019" y="1296245"/>
            <a:ext cx="1850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entury Gothic"/>
              </a:rPr>
              <a:t>Key Facts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656776" y="1237093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13219" y="1389493"/>
            <a:ext cx="0" cy="4895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8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Market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Profile</a:t>
            </a:r>
          </a:p>
          <a:p>
            <a:r>
              <a:rPr lang="en-US" dirty="0" smtClean="0"/>
              <a:t>Confidence in launch</a:t>
            </a:r>
          </a:p>
          <a:p>
            <a:r>
              <a:rPr lang="en-US" dirty="0" smtClean="0"/>
              <a:t>Approach to market (Sales, Marketing, Content)</a:t>
            </a:r>
          </a:p>
          <a:p>
            <a:r>
              <a:rPr lang="en-US" dirty="0" smtClean="0"/>
              <a:t>Universities – Stats…Students</a:t>
            </a:r>
          </a:p>
          <a:p>
            <a:pPr lvl="1"/>
            <a:r>
              <a:rPr lang="en-US" dirty="0" smtClean="0"/>
              <a:t>Examples of use case</a:t>
            </a:r>
          </a:p>
          <a:p>
            <a:pPr lvl="1"/>
            <a:r>
              <a:rPr lang="en-US" dirty="0" smtClean="0"/>
              <a:t>Relevance</a:t>
            </a:r>
          </a:p>
          <a:p>
            <a:pPr lvl="1"/>
            <a:r>
              <a:rPr lang="en-US" dirty="0" smtClean="0"/>
              <a:t>Properties, lectures, nightclubs</a:t>
            </a:r>
          </a:p>
          <a:p>
            <a:r>
              <a:rPr lang="en-US" dirty="0" smtClean="0"/>
              <a:t>European Universities</a:t>
            </a:r>
          </a:p>
          <a:p>
            <a:r>
              <a:rPr lang="en-US" dirty="0" smtClean="0"/>
              <a:t>Asia etc…</a:t>
            </a:r>
          </a:p>
          <a:p>
            <a:r>
              <a:rPr lang="en-US" dirty="0" smtClean="0"/>
              <a:t>Moderation – Content generation and screening</a:t>
            </a:r>
          </a:p>
        </p:txBody>
      </p:sp>
    </p:spTree>
    <p:extLst>
      <p:ext uri="{BB962C8B-B14F-4D97-AF65-F5344CB8AC3E}">
        <p14:creationId xmlns:p14="http://schemas.microsoft.com/office/powerpoint/2010/main" val="366560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– Variable – Low Risk</a:t>
            </a:r>
          </a:p>
          <a:p>
            <a:r>
              <a:rPr lang="en-US" dirty="0" smtClean="0"/>
              <a:t>Advertising Spend / Marketing / PR</a:t>
            </a:r>
          </a:p>
          <a:p>
            <a:r>
              <a:rPr lang="en-US" dirty="0" smtClean="0"/>
              <a:t>What we need the investment for…</a:t>
            </a:r>
          </a:p>
          <a:p>
            <a:r>
              <a:rPr lang="en-US" dirty="0" smtClean="0"/>
              <a:t>Appendix – Financials Aspect </a:t>
            </a:r>
          </a:p>
          <a:p>
            <a:r>
              <a:rPr lang="en-US" dirty="0" smtClean="0"/>
              <a:t>Metrics– CPU, Ratios, Advertising, Eyeballs</a:t>
            </a:r>
          </a:p>
          <a:p>
            <a:r>
              <a:rPr lang="en-US" dirty="0" smtClean="0"/>
              <a:t>Equity Offer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088" y="134967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088" y="203536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088" y="272105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1088" y="340674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088" y="409243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1088" y="4778126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1088" y="5463814"/>
            <a:ext cx="67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US" sz="4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026" y="1434456"/>
            <a:ext cx="390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Market Opportunity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795026" y="2119117"/>
            <a:ext cx="24222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Product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5025" y="2813388"/>
            <a:ext cx="35295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Key Features  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5026" y="3490497"/>
            <a:ext cx="24745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Competition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795026" y="4184768"/>
            <a:ext cx="4361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Go-To-Market Strategy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95026" y="4870458"/>
            <a:ext cx="29428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We Need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795026" y="5556146"/>
            <a:ext cx="3833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Executive Summary</a:t>
            </a:r>
            <a:endParaRPr lang="en-US" sz="3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621860" y="1461200"/>
            <a:ext cx="15300" cy="4698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710878" y="1461200"/>
            <a:ext cx="15300" cy="46989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9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2616725"/>
              </p:ext>
            </p:extLst>
          </p:nvPr>
        </p:nvGraphicFramePr>
        <p:xfrm>
          <a:off x="1346450" y="1914581"/>
          <a:ext cx="6915854" cy="4408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410" y="1376956"/>
            <a:ext cx="8373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Future of Mobile Apps are/will be currently driven by three key trends:</a:t>
            </a:r>
          </a:p>
          <a:p>
            <a:r>
              <a:rPr lang="en-US" sz="1100" dirty="0" smtClean="0">
                <a:latin typeface="+mj-lt"/>
              </a:rPr>
              <a:t>(Gartner, Wired, TechCrunch, Juniper 2014)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3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781274" y="3704685"/>
            <a:ext cx="3480734" cy="2419523"/>
          </a:xfrm>
          <a:prstGeom prst="rect">
            <a:avLst/>
          </a:prstGeom>
          <a:solidFill>
            <a:srgbClr val="EBF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665543" y="1312341"/>
            <a:ext cx="3453911" cy="3108544"/>
          </a:xfrm>
          <a:prstGeom prst="rect">
            <a:avLst/>
          </a:prstGeom>
          <a:solidFill>
            <a:srgbClr val="EBF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F5897"/>
                </a:solidFill>
                <a:latin typeface="+mj-lt"/>
              </a:rPr>
              <a:t>Increase in Average Tweets Per Day each Month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i="1" dirty="0" smtClean="0">
                <a:solidFill>
                  <a:srgbClr val="2F5897"/>
                </a:solidFill>
              </a:rPr>
              <a:t>280% Increase in 9 months</a:t>
            </a:r>
          </a:p>
          <a:p>
            <a:pPr algn="ctr"/>
            <a:r>
              <a:rPr lang="en-US" sz="1600" i="1" dirty="0" smtClean="0">
                <a:solidFill>
                  <a:srgbClr val="2F5897"/>
                </a:solidFill>
              </a:rPr>
              <a:t>Mar 2012 (50m) – Feb 2012 (140m)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Opportunity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0979"/>
            <a:ext cx="1738303" cy="1763470"/>
            <a:chOff x="2953003" y="1413"/>
            <a:chExt cx="1300559" cy="1300559"/>
          </a:xfrm>
          <a:solidFill>
            <a:schemeClr val="accent1"/>
          </a:solidFill>
        </p:grpSpPr>
        <p:sp>
          <p:nvSpPr>
            <p:cNvPr id="8" name="Oval 7"/>
            <p:cNvSpPr/>
            <p:nvPr/>
          </p:nvSpPr>
          <p:spPr>
            <a:xfrm>
              <a:off x="2953003" y="1413"/>
              <a:ext cx="1300559" cy="1300559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3143465" y="191875"/>
              <a:ext cx="919635" cy="91963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Tweets</a:t>
              </a:r>
              <a:endParaRPr lang="en-US" sz="2200" kern="1200" dirty="0"/>
            </a:p>
          </p:txBody>
        </p:sp>
      </p:grpSp>
      <p:pic>
        <p:nvPicPr>
          <p:cNvPr id="17" name="Picture 16" descr="Screen Shot 2014-10-17 at 23.45.49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81" t="68490" r="64352" b="20603"/>
          <a:stretch/>
        </p:blipFill>
        <p:spPr>
          <a:xfrm>
            <a:off x="4781274" y="4293095"/>
            <a:ext cx="3463134" cy="993279"/>
          </a:xfrm>
          <a:prstGeom prst="rect">
            <a:avLst/>
          </a:prstGeom>
        </p:spPr>
      </p:pic>
      <p:pic>
        <p:nvPicPr>
          <p:cNvPr id="18" name="Picture 17" descr="Screen Shot 2014-10-17 at 23.45.49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37042" r="64089" b="51802"/>
          <a:stretch/>
        </p:blipFill>
        <p:spPr>
          <a:xfrm>
            <a:off x="3665544" y="1958449"/>
            <a:ext cx="3453911" cy="10160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665544" y="1308727"/>
            <a:ext cx="0" cy="2422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50758" y="1308727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235185" y="3689977"/>
            <a:ext cx="16512" cy="2422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81274" y="3731670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65034" y="1308727"/>
            <a:ext cx="3485724" cy="3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765973" y="6120595"/>
            <a:ext cx="3485724" cy="3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665544" y="3731670"/>
            <a:ext cx="1115730" cy="3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150758" y="3701072"/>
            <a:ext cx="1084427" cy="3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357" y="3735284"/>
            <a:ext cx="3711272" cy="2554545"/>
          </a:xfrm>
          <a:prstGeom prst="rect">
            <a:avLst/>
          </a:prstGeom>
          <a:solidFill>
            <a:srgbClr val="F2F2F2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chemeClr val="tx2"/>
                </a:solidFill>
                <a:latin typeface="+mj-lt"/>
              </a:rPr>
              <a:t># Tweet Count</a:t>
            </a:r>
          </a:p>
          <a:p>
            <a:r>
              <a:rPr lang="en-US" sz="4400" dirty="0" smtClean="0">
                <a:solidFill>
                  <a:schemeClr val="tx2"/>
                </a:solidFill>
                <a:latin typeface="+mj-lt"/>
              </a:rPr>
              <a:t>1 billion </a:t>
            </a:r>
            <a:r>
              <a:rPr lang="en-US" dirty="0" smtClean="0">
                <a:latin typeface="+mj-lt"/>
              </a:rPr>
              <a:t>a week</a:t>
            </a:r>
          </a:p>
          <a:p>
            <a:r>
              <a:rPr lang="en-US" sz="4400" dirty="0" smtClean="0">
                <a:solidFill>
                  <a:srgbClr val="2F5897"/>
                </a:solidFill>
                <a:latin typeface="+mj-lt"/>
              </a:rPr>
              <a:t>150</a:t>
            </a:r>
            <a:r>
              <a:rPr lang="en-US" sz="2000" dirty="0" smtClean="0">
                <a:solidFill>
                  <a:srgbClr val="2F5897"/>
                </a:solidFill>
                <a:latin typeface="+mj-lt"/>
              </a:rPr>
              <a:t> </a:t>
            </a:r>
            <a:r>
              <a:rPr lang="en-US" sz="4400" dirty="0" smtClean="0">
                <a:solidFill>
                  <a:srgbClr val="2F5897"/>
                </a:solidFill>
                <a:latin typeface="+mj-lt"/>
              </a:rPr>
              <a:t>million </a:t>
            </a:r>
            <a:r>
              <a:rPr lang="en-US" dirty="0" smtClean="0">
                <a:latin typeface="+mj-lt"/>
              </a:rPr>
              <a:t>a day</a:t>
            </a:r>
          </a:p>
          <a:p>
            <a:r>
              <a:rPr lang="en-US" sz="4400" dirty="0" smtClean="0">
                <a:solidFill>
                  <a:srgbClr val="2F5897"/>
                </a:solidFill>
                <a:latin typeface="+mj-lt"/>
              </a:rPr>
              <a:t>640</a:t>
            </a:r>
            <a:r>
              <a:rPr lang="en-US" dirty="0" smtClean="0">
                <a:latin typeface="+mj-lt"/>
              </a:rPr>
              <a:t> a second</a:t>
            </a:r>
            <a:endParaRPr lang="en-US" dirty="0">
              <a:latin typeface="+mj-l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4765973" y="3735284"/>
            <a:ext cx="15301" cy="2552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69357" y="3735284"/>
            <a:ext cx="5087" cy="2552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69357" y="6287885"/>
            <a:ext cx="37119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74444" y="3735284"/>
            <a:ext cx="37068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14800" y="37521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2F5897"/>
                </a:solidFill>
              </a:rPr>
              <a:t>Increase in </a:t>
            </a:r>
            <a:r>
              <a:rPr lang="en-US" dirty="0" smtClean="0">
                <a:solidFill>
                  <a:srgbClr val="2F5897"/>
                </a:solidFill>
              </a:rPr>
              <a:t>Mobile Users </a:t>
            </a:r>
          </a:p>
          <a:p>
            <a:pPr algn="ctr"/>
            <a:r>
              <a:rPr lang="en-US" dirty="0" smtClean="0">
                <a:solidFill>
                  <a:srgbClr val="2F5897"/>
                </a:solidFill>
              </a:rPr>
              <a:t>Per Month</a:t>
            </a:r>
            <a:endParaRPr lang="en-US" dirty="0">
              <a:solidFill>
                <a:srgbClr val="2F5897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18348" y="5229200"/>
            <a:ext cx="2893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2F5897"/>
                </a:solidFill>
              </a:rPr>
              <a:t>182% Increase in 12 months</a:t>
            </a:r>
            <a:endParaRPr lang="en-US" i="1" dirty="0">
              <a:solidFill>
                <a:srgbClr val="2F5897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954116" y="5530661"/>
            <a:ext cx="3008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2F5897"/>
                </a:solidFill>
              </a:rPr>
              <a:t>Jan 2011 (14m) – Jan 2011 (26m)</a:t>
            </a:r>
            <a:endParaRPr lang="en-US" sz="1600" i="1" dirty="0" smtClean="0">
              <a:solidFill>
                <a:srgbClr val="2F58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9077" y="1195719"/>
            <a:ext cx="1738303" cy="1757084"/>
            <a:chOff x="2953003" y="1413"/>
            <a:chExt cx="1300559" cy="1300559"/>
          </a:xfrm>
          <a:solidFill>
            <a:schemeClr val="accent1"/>
          </a:solidFill>
        </p:grpSpPr>
        <p:sp>
          <p:nvSpPr>
            <p:cNvPr id="10" name="Oval 9"/>
            <p:cNvSpPr/>
            <p:nvPr/>
          </p:nvSpPr>
          <p:spPr>
            <a:xfrm>
              <a:off x="2953003" y="1413"/>
              <a:ext cx="1300559" cy="1300559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981527" y="191875"/>
              <a:ext cx="1272035" cy="919635"/>
            </a:xfrm>
            <a:prstGeom prst="rect">
              <a:avLst/>
            </a:prstGeom>
            <a:solidFill>
              <a:srgbClr val="EBF3FF">
                <a:alpha val="0"/>
              </a:srgb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/>
                <a:t>Anonymous</a:t>
              </a:r>
              <a:endParaRPr lang="en-US" sz="1400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23968" y="1885894"/>
            <a:ext cx="6355651" cy="1107996"/>
            <a:chOff x="2422431" y="1472805"/>
            <a:chExt cx="6355651" cy="1107996"/>
          </a:xfrm>
        </p:grpSpPr>
        <p:sp>
          <p:nvSpPr>
            <p:cNvPr id="12" name="Rectangle 11"/>
            <p:cNvSpPr/>
            <p:nvPr/>
          </p:nvSpPr>
          <p:spPr>
            <a:xfrm>
              <a:off x="2422431" y="1472805"/>
              <a:ext cx="4572000" cy="11079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2400" b="1" dirty="0" smtClean="0"/>
                <a:t>“</a:t>
              </a:r>
              <a:r>
                <a:rPr lang="en-US" dirty="0" smtClean="0"/>
                <a:t>Anonymity is ingrained in the human experience but hasn’t been in social apps until </a:t>
              </a:r>
              <a:r>
                <a:rPr lang="en-US" b="1" dirty="0" smtClean="0"/>
                <a:t>now</a:t>
              </a:r>
              <a:r>
                <a:rPr lang="en-US" dirty="0" smtClean="0"/>
                <a:t>,</a:t>
              </a:r>
              <a:r>
                <a:rPr lang="en-US" sz="2400" b="1" dirty="0" smtClean="0"/>
                <a:t>”</a:t>
              </a:r>
              <a:r>
                <a:rPr lang="en-US" dirty="0" smtClean="0"/>
                <a:t> (Sept 2014)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5515" t="8721" r="5068" b="52687"/>
            <a:stretch/>
          </p:blipFill>
          <p:spPr>
            <a:xfrm>
              <a:off x="6960373" y="1472805"/>
              <a:ext cx="1817709" cy="110799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224553" y="3228208"/>
            <a:ext cx="7553529" cy="830997"/>
            <a:chOff x="1428435" y="3087480"/>
            <a:chExt cx="7553529" cy="830997"/>
          </a:xfrm>
        </p:grpSpPr>
        <p:sp>
          <p:nvSpPr>
            <p:cNvPr id="15" name="Rectangle 14"/>
            <p:cNvSpPr/>
            <p:nvPr/>
          </p:nvSpPr>
          <p:spPr>
            <a:xfrm>
              <a:off x="1428435" y="3087480"/>
              <a:ext cx="6273230" cy="8309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b="1" dirty="0" smtClean="0"/>
                <a:t>“</a:t>
              </a:r>
              <a:r>
                <a:rPr lang="en-US" dirty="0" smtClean="0"/>
                <a:t>There’s this </a:t>
              </a:r>
              <a:r>
                <a:rPr lang="en-US" b="1" dirty="0" smtClean="0"/>
                <a:t>huge</a:t>
              </a:r>
              <a:r>
                <a:rPr lang="en-US" dirty="0" smtClean="0"/>
                <a:t> space, all the experiences people have and don’t really share.</a:t>
              </a:r>
              <a:r>
                <a:rPr lang="en-US" sz="2400" b="1" dirty="0" smtClean="0"/>
                <a:t>”</a:t>
              </a:r>
              <a:r>
                <a:rPr lang="en-US" dirty="0" smtClean="0"/>
                <a:t> (June 2014)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t="19478" b="16396"/>
            <a:stretch/>
          </p:blipFill>
          <p:spPr>
            <a:xfrm rot="13262">
              <a:off x="7688888" y="3104451"/>
              <a:ext cx="1293076" cy="79926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185777" y="5426658"/>
            <a:ext cx="7501023" cy="463237"/>
            <a:chOff x="1927871" y="5567445"/>
            <a:chExt cx="7501023" cy="463237"/>
          </a:xfrm>
        </p:grpSpPr>
        <p:sp>
          <p:nvSpPr>
            <p:cNvPr id="21" name="TextBox 20"/>
            <p:cNvSpPr txBox="1"/>
            <p:nvPr/>
          </p:nvSpPr>
          <p:spPr>
            <a:xfrm>
              <a:off x="1927871" y="5569017"/>
              <a:ext cx="5343643" cy="4616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“</a:t>
              </a:r>
              <a:r>
                <a:rPr lang="en-US" dirty="0" smtClean="0"/>
                <a:t>The latest </a:t>
              </a:r>
              <a:r>
                <a:rPr lang="en-US" b="1" dirty="0" smtClean="0"/>
                <a:t>revolution</a:t>
              </a:r>
              <a:r>
                <a:rPr lang="en-US" dirty="0" smtClean="0"/>
                <a:t> in mobile apps</a:t>
              </a:r>
              <a:r>
                <a:rPr lang="en-US" sz="2400" b="1" dirty="0" smtClean="0"/>
                <a:t>”</a:t>
              </a:r>
              <a:r>
                <a:rPr lang="en-US" dirty="0" smtClean="0"/>
                <a:t> (Sept 2014)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1514" y="5567445"/>
              <a:ext cx="2157380" cy="431828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1204" y="4333566"/>
            <a:ext cx="9053875" cy="830998"/>
            <a:chOff x="266325" y="4144592"/>
            <a:chExt cx="9053875" cy="830998"/>
          </a:xfrm>
        </p:grpSpPr>
        <p:sp>
          <p:nvSpPr>
            <p:cNvPr id="16" name="Rectangle 15"/>
            <p:cNvSpPr/>
            <p:nvPr/>
          </p:nvSpPr>
          <p:spPr>
            <a:xfrm>
              <a:off x="266325" y="4144592"/>
              <a:ext cx="7980679" cy="830997"/>
            </a:xfrm>
            <a:prstGeom prst="rect">
              <a:avLst/>
            </a:prstGeom>
            <a:solidFill>
              <a:srgbClr val="5DA2AB"/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 smtClean="0"/>
                <a:t>“</a:t>
              </a:r>
              <a:r>
                <a:rPr lang="en-US" dirty="0" smtClean="0"/>
                <a:t>a very important human need: the </a:t>
              </a:r>
              <a:r>
                <a:rPr lang="en-US" b="1" dirty="0" smtClean="0"/>
                <a:t>freedom</a:t>
              </a:r>
              <a:r>
                <a:rPr lang="en-US" dirty="0" smtClean="0"/>
                <a:t> to share our true thoughts anonymously and without fear of judgment</a:t>
              </a:r>
              <a:r>
                <a:rPr lang="en-US" sz="2400" b="1" dirty="0" smtClean="0"/>
                <a:t>” </a:t>
              </a:r>
              <a:r>
                <a:rPr lang="en-US" dirty="0" smtClean="0"/>
                <a:t>(Aug 2014)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3402" y="4144592"/>
              <a:ext cx="1376798" cy="830998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/>
          <p:nvPr/>
        </p:nvCxnSpPr>
        <p:spPr>
          <a:xfrm flipH="1">
            <a:off x="2423968" y="1885894"/>
            <a:ext cx="63556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85777" y="5889895"/>
            <a:ext cx="750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185776" y="5428230"/>
            <a:ext cx="750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423968" y="2993890"/>
            <a:ext cx="63556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224554" y="3228208"/>
            <a:ext cx="7555065" cy="14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224553" y="4059205"/>
            <a:ext cx="7555065" cy="14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106712" y="4333566"/>
            <a:ext cx="9008367" cy="14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74429" y="5150084"/>
            <a:ext cx="9008367" cy="14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1210979"/>
            <a:ext cx="1738303" cy="1763470"/>
            <a:chOff x="2953003" y="1413"/>
            <a:chExt cx="1300559" cy="1300559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2953003" y="1413"/>
              <a:ext cx="1300559" cy="1300559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3086225" y="191875"/>
              <a:ext cx="1012889" cy="919635"/>
            </a:xfrm>
            <a:prstGeom prst="rect">
              <a:avLst/>
            </a:prstGeom>
            <a:solidFill>
              <a:srgbClr val="EBF3FF">
                <a:alpha val="0"/>
              </a:srgb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Proximity</a:t>
              </a:r>
              <a:endParaRPr lang="en-US" sz="2200" kern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468338" y="1298761"/>
            <a:ext cx="4635268" cy="2314422"/>
            <a:chOff x="2544843" y="1206967"/>
            <a:chExt cx="4635268" cy="2314422"/>
          </a:xfrm>
        </p:grpSpPr>
        <p:sp>
          <p:nvSpPr>
            <p:cNvPr id="39" name="Rectangle 38"/>
            <p:cNvSpPr/>
            <p:nvPr/>
          </p:nvSpPr>
          <p:spPr>
            <a:xfrm>
              <a:off x="2824781" y="1390707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64443" y="1390708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55123" y="1390707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39900" y="1390708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8648" y="1390708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85507" y="1390710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76187" y="1390709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60964" y="1390710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39712" y="1390710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06112" y="2124489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76376" y="2124490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36454" y="2139788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6532" y="2139789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715280" y="2139789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182139" y="2124492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72819" y="2124491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42295" y="2124492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21043" y="2124492"/>
              <a:ext cx="287262" cy="4299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843" y="1206967"/>
              <a:ext cx="805193" cy="8051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337" y="1206967"/>
              <a:ext cx="805193" cy="8051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3590" y="1206967"/>
              <a:ext cx="805193" cy="8051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78" y="1206967"/>
              <a:ext cx="805193" cy="8051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831" y="1206967"/>
              <a:ext cx="805193" cy="8051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084" y="1206967"/>
              <a:ext cx="805193" cy="8051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325" y="1206967"/>
              <a:ext cx="805193" cy="8051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821" y="1206967"/>
              <a:ext cx="805193" cy="8051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6072" y="1206967"/>
              <a:ext cx="805193" cy="8051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940" y="1933633"/>
              <a:ext cx="805193" cy="8051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434" y="1933633"/>
              <a:ext cx="805193" cy="80519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3687" y="1933633"/>
              <a:ext cx="805193" cy="80519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675" y="1933633"/>
              <a:ext cx="805193" cy="8051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928" y="1933633"/>
              <a:ext cx="805193" cy="80519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181" y="1933633"/>
              <a:ext cx="805193" cy="8051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422" y="1933633"/>
              <a:ext cx="805193" cy="80519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918" y="1933633"/>
              <a:ext cx="805193" cy="80519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6169" y="1933633"/>
              <a:ext cx="805193" cy="8051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843" y="2716196"/>
              <a:ext cx="805193" cy="80519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337" y="2716196"/>
              <a:ext cx="805193" cy="80519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3590" y="2716196"/>
              <a:ext cx="805193" cy="80519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78" y="2716196"/>
              <a:ext cx="805193" cy="80519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831" y="2716196"/>
              <a:ext cx="805193" cy="80519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084" y="2716196"/>
              <a:ext cx="805193" cy="8051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325" y="2716196"/>
              <a:ext cx="805193" cy="80519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821" y="2716196"/>
              <a:ext cx="805193" cy="80519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6072" y="2716196"/>
              <a:ext cx="805193" cy="805193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7071799" y="1317810"/>
            <a:ext cx="20722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solidFill>
                  <a:schemeClr val="tx2"/>
                </a:solidFill>
              </a:rPr>
              <a:t>71%</a:t>
            </a:r>
          </a:p>
          <a:p>
            <a:r>
              <a:rPr lang="en-US" sz="1600" dirty="0" smtClean="0"/>
              <a:t>of all Ad spend will be on location based apps (Gartner 14) </a:t>
            </a:r>
            <a:endParaRPr lang="en-US" sz="16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58" y="3876451"/>
            <a:ext cx="2338446" cy="2338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Straight Connector 65"/>
          <p:cNvCxnSpPr/>
          <p:nvPr/>
        </p:nvCxnSpPr>
        <p:spPr>
          <a:xfrm flipH="1">
            <a:off x="2621773" y="3676293"/>
            <a:ext cx="65222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2603458" y="1256876"/>
            <a:ext cx="65222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2603459" y="3876451"/>
            <a:ext cx="65222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603459" y="6214897"/>
            <a:ext cx="6522225" cy="5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212075" y="4111214"/>
            <a:ext cx="39136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solidFill>
                  <a:schemeClr val="tx2"/>
                </a:solidFill>
              </a:rPr>
              <a:t>$43bn</a:t>
            </a:r>
          </a:p>
          <a:p>
            <a:r>
              <a:rPr lang="en-US" sz="1600" dirty="0" smtClean="0"/>
              <a:t>valuation of location based application market by 2019 (Juniper 14)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48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</a:t>
            </a:r>
            <a:endParaRPr lang="en-US" dirty="0"/>
          </a:p>
        </p:txBody>
      </p:sp>
      <p:pic>
        <p:nvPicPr>
          <p:cNvPr id="12" name="Picture 11" descr="Splash 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7" y="1361655"/>
            <a:ext cx="2741202" cy="4865634"/>
          </a:xfrm>
          <a:prstGeom prst="rect">
            <a:avLst/>
          </a:prstGeom>
          <a:solidFill>
            <a:srgbClr val="EBF3FF"/>
          </a:solidFill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26233" y="1569602"/>
            <a:ext cx="5045266" cy="4841282"/>
          </a:xfrm>
        </p:spPr>
        <p:txBody>
          <a:bodyPr>
            <a:noAutofit/>
          </a:bodyPr>
          <a:lstStyle/>
          <a:p>
            <a:r>
              <a:rPr lang="en-US" sz="2330" dirty="0"/>
              <a:t>m</a:t>
            </a:r>
            <a:r>
              <a:rPr lang="en-US" sz="2330" dirty="0" smtClean="0"/>
              <a:t>umble is </a:t>
            </a:r>
            <a:r>
              <a:rPr lang="en-US" sz="2330" b="1" dirty="0" smtClean="0"/>
              <a:t>free</a:t>
            </a:r>
            <a:r>
              <a:rPr lang="en-US" sz="2330" dirty="0" smtClean="0"/>
              <a:t> to download from both the </a:t>
            </a:r>
            <a:r>
              <a:rPr lang="en-US" sz="2330" dirty="0" err="1" smtClean="0"/>
              <a:t>iOS</a:t>
            </a:r>
            <a:r>
              <a:rPr lang="en-US" sz="2330" dirty="0" smtClean="0"/>
              <a:t> &amp; Android Store</a:t>
            </a:r>
          </a:p>
          <a:p>
            <a:r>
              <a:rPr lang="en-US" sz="2330" b="1" dirty="0" smtClean="0"/>
              <a:t>No Login </a:t>
            </a:r>
            <a:r>
              <a:rPr lang="en-US" sz="2330" dirty="0" smtClean="0"/>
              <a:t>is required</a:t>
            </a:r>
            <a:endParaRPr lang="en-US" sz="2330" b="1" dirty="0" smtClean="0"/>
          </a:p>
          <a:p>
            <a:r>
              <a:rPr lang="en-US" sz="2330" dirty="0" smtClean="0"/>
              <a:t>Content Controllers </a:t>
            </a:r>
            <a:r>
              <a:rPr lang="en-US" sz="2330" b="1" dirty="0" smtClean="0"/>
              <a:t>Can Access</a:t>
            </a:r>
            <a:r>
              <a:rPr lang="en-US" sz="2330" dirty="0" smtClean="0"/>
              <a:t> user data and unique identifier if necessary</a:t>
            </a:r>
          </a:p>
          <a:p>
            <a:r>
              <a:rPr lang="en-US" sz="2330" dirty="0" smtClean="0"/>
              <a:t>Users must allow </a:t>
            </a:r>
            <a:r>
              <a:rPr lang="en-US" sz="2330" b="1" dirty="0" smtClean="0"/>
              <a:t>access</a:t>
            </a:r>
            <a:r>
              <a:rPr lang="en-US" sz="2330" dirty="0" smtClean="0"/>
              <a:t> to their location services 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94908" y="623276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94908" y="1346356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233" y="1569602"/>
            <a:ext cx="5045266" cy="4841282"/>
          </a:xfrm>
        </p:spPr>
        <p:txBody>
          <a:bodyPr>
            <a:noAutofit/>
          </a:bodyPr>
          <a:lstStyle/>
          <a:p>
            <a:r>
              <a:rPr lang="en-US" sz="2330" dirty="0" smtClean="0"/>
              <a:t>A </a:t>
            </a:r>
            <a:r>
              <a:rPr lang="en-US" sz="2330" b="1" dirty="0" smtClean="0"/>
              <a:t>feed</a:t>
            </a:r>
            <a:r>
              <a:rPr lang="en-US" sz="2330" dirty="0" smtClean="0"/>
              <a:t> of news from the surrounding location according to a predefined radius</a:t>
            </a:r>
          </a:p>
          <a:p>
            <a:r>
              <a:rPr lang="en-US" sz="2330" b="1" dirty="0" smtClean="0"/>
              <a:t>Paid</a:t>
            </a:r>
            <a:r>
              <a:rPr lang="en-US" sz="2330" dirty="0" smtClean="0"/>
              <a:t>, Sponsored news highlighted in Blue </a:t>
            </a:r>
          </a:p>
          <a:p>
            <a:r>
              <a:rPr lang="en-US" sz="2330" b="1" dirty="0" smtClean="0"/>
              <a:t>Vote</a:t>
            </a:r>
            <a:r>
              <a:rPr lang="en-US" sz="2330" dirty="0" smtClean="0"/>
              <a:t> Up (Like) Down (Dislike)</a:t>
            </a:r>
          </a:p>
          <a:p>
            <a:r>
              <a:rPr lang="en-US" sz="2330" dirty="0" smtClean="0"/>
              <a:t>Reply and </a:t>
            </a:r>
            <a:r>
              <a:rPr lang="en-US" sz="2330" b="1" dirty="0" smtClean="0"/>
              <a:t>Respond</a:t>
            </a:r>
          </a:p>
          <a:p>
            <a:r>
              <a:rPr lang="en-US" sz="2330" b="1" dirty="0" smtClean="0"/>
              <a:t>Share</a:t>
            </a:r>
            <a:r>
              <a:rPr lang="en-US" sz="2330" dirty="0" smtClean="0"/>
              <a:t> with Friends on Social Platforms</a:t>
            </a:r>
          </a:p>
          <a:p>
            <a:r>
              <a:rPr lang="en-US" sz="2330" dirty="0" smtClean="0"/>
              <a:t>View </a:t>
            </a:r>
            <a:r>
              <a:rPr lang="en-US" sz="2330" b="1" dirty="0" smtClean="0"/>
              <a:t>Location</a:t>
            </a:r>
            <a:r>
              <a:rPr lang="en-US" sz="2330" dirty="0" smtClean="0"/>
              <a:t> of Posts</a:t>
            </a:r>
          </a:p>
          <a:p>
            <a:r>
              <a:rPr lang="en-US" sz="2330" b="1" dirty="0" smtClean="0"/>
              <a:t>Flag </a:t>
            </a:r>
            <a:r>
              <a:rPr lang="en-US" sz="2330" dirty="0" smtClean="0"/>
              <a:t>inappropriate Posts</a:t>
            </a:r>
            <a:endParaRPr lang="en-US" sz="2330" dirty="0"/>
          </a:p>
        </p:txBody>
      </p:sp>
      <p:pic>
        <p:nvPicPr>
          <p:cNvPr id="4" name="Picture 3" descr="Fee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7" y="1361655"/>
            <a:ext cx="2741202" cy="486563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94908" y="623276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94908" y="1346356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</a:t>
            </a:r>
            <a:endParaRPr lang="en-US" dirty="0"/>
          </a:p>
        </p:txBody>
      </p:sp>
      <p:pic>
        <p:nvPicPr>
          <p:cNvPr id="4" name="Picture 3" descr="location r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9" y="1346356"/>
            <a:ext cx="2752908" cy="488641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26233" y="1569602"/>
            <a:ext cx="5045266" cy="4841282"/>
          </a:xfrm>
        </p:spPr>
        <p:txBody>
          <a:bodyPr>
            <a:noAutofit/>
          </a:bodyPr>
          <a:lstStyle/>
          <a:p>
            <a:r>
              <a:rPr lang="en-US" sz="2330" dirty="0" smtClean="0"/>
              <a:t>Users can </a:t>
            </a:r>
            <a:r>
              <a:rPr lang="en-US" sz="2330" b="1" dirty="0" smtClean="0"/>
              <a:t>redefine </a:t>
            </a:r>
            <a:r>
              <a:rPr lang="en-US" sz="2330" dirty="0" smtClean="0"/>
              <a:t>their feed range from 1km to 50km</a:t>
            </a:r>
          </a:p>
          <a:p>
            <a:r>
              <a:rPr lang="en-US" sz="2330" dirty="0" smtClean="0"/>
              <a:t>Once selected, users return to an </a:t>
            </a:r>
            <a:r>
              <a:rPr lang="en-US" sz="2330" b="1" dirty="0" smtClean="0"/>
              <a:t>updated</a:t>
            </a:r>
            <a:r>
              <a:rPr lang="en-US" sz="2330" dirty="0" smtClean="0"/>
              <a:t> feed of results</a:t>
            </a:r>
          </a:p>
          <a:p>
            <a:r>
              <a:rPr lang="en-US" sz="2330" dirty="0" smtClean="0"/>
              <a:t>Range will </a:t>
            </a:r>
            <a:r>
              <a:rPr lang="en-US" sz="2330" b="1" dirty="0" smtClean="0"/>
              <a:t>default</a:t>
            </a:r>
            <a:r>
              <a:rPr lang="en-US" sz="2330" dirty="0" smtClean="0"/>
              <a:t> on a radius which provides an adequate number of mumbles for the user.</a:t>
            </a:r>
            <a:endParaRPr lang="en-US" sz="233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94908" y="1346356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94908" y="6232767"/>
            <a:ext cx="80918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</a:spPr>
      <a:bodyPr wrap="square">
        <a:spAutoFit/>
      </a:bodyPr>
      <a:lstStyle>
        <a:defPPr>
          <a:defRPr dirty="0" smtClean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634</Words>
  <Application>Microsoft Macintosh PowerPoint</Application>
  <PresentationFormat>On-screen Show (4:3)</PresentationFormat>
  <Paragraphs>141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Executive</vt:lpstr>
      <vt:lpstr>Investor Presentation</vt:lpstr>
      <vt:lpstr>Contents</vt:lpstr>
      <vt:lpstr>Market Opportunity</vt:lpstr>
      <vt:lpstr>Market Opportunity</vt:lpstr>
      <vt:lpstr>Market Opportunity</vt:lpstr>
      <vt:lpstr>Market Opportunity</vt:lpstr>
      <vt:lpstr>The Product</vt:lpstr>
      <vt:lpstr>The Product</vt:lpstr>
      <vt:lpstr>The Product</vt:lpstr>
      <vt:lpstr>The Product</vt:lpstr>
      <vt:lpstr>Competition</vt:lpstr>
      <vt:lpstr>Competition</vt:lpstr>
      <vt:lpstr>Go to Market Strategy</vt:lpstr>
      <vt:lpstr>Investment Need</vt:lpstr>
    </vt:vector>
  </TitlesOfParts>
  <Company>Yager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Yager</dc:creator>
  <cp:lastModifiedBy>Ben Yager</cp:lastModifiedBy>
  <cp:revision>27</cp:revision>
  <dcterms:created xsi:type="dcterms:W3CDTF">2014-10-17T19:42:13Z</dcterms:created>
  <dcterms:modified xsi:type="dcterms:W3CDTF">2014-10-18T01:19:45Z</dcterms:modified>
</cp:coreProperties>
</file>